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09" r:id="rId1"/>
  </p:sldMasterIdLst>
  <p:sldIdLst>
    <p:sldId id="256" r:id="rId2"/>
    <p:sldId id="300" r:id="rId3"/>
    <p:sldId id="330" r:id="rId4"/>
    <p:sldId id="346" r:id="rId5"/>
    <p:sldId id="347" r:id="rId6"/>
    <p:sldId id="306" r:id="rId7"/>
    <p:sldId id="305" r:id="rId8"/>
    <p:sldId id="331" r:id="rId9"/>
    <p:sldId id="332" r:id="rId10"/>
    <p:sldId id="335" r:id="rId11"/>
    <p:sldId id="336" r:id="rId12"/>
    <p:sldId id="345" r:id="rId13"/>
    <p:sldId id="337" r:id="rId14"/>
    <p:sldId id="340" r:id="rId15"/>
    <p:sldId id="341" r:id="rId16"/>
    <p:sldId id="342" r:id="rId17"/>
    <p:sldId id="344" r:id="rId18"/>
    <p:sldId id="34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09" d="100"/>
          <a:sy n="109" d="100"/>
        </p:scale>
        <p:origin x="-8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0E542C-FC95-2945-955C-AC257ECD742B}" type="datetimeFigureOut">
              <a:rPr lang="en-US" smtClean="0"/>
              <a:pPr/>
              <a:t>4/2/14</a:t>
            </a:fld>
            <a:endParaRPr lang="en-US"/>
          </a:p>
        </p:txBody>
      </p:sp>
      <p:sp>
        <p:nvSpPr>
          <p:cNvPr id="16" name="Slide Number Placeholder 15"/>
          <p:cNvSpPr>
            <a:spLocks noGrp="1"/>
          </p:cNvSpPr>
          <p:nvPr>
            <p:ph type="sldNum" sz="quarter" idx="11"/>
          </p:nvPr>
        </p:nvSpPr>
        <p:spPr/>
        <p:txBody>
          <a:bodyPr/>
          <a:lstStyle/>
          <a:p>
            <a:fld id="{011863B9-7C65-D14C-B6D7-3007BD4579C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0E542C-FC95-2945-955C-AC257ECD742B}" type="datetimeFigureOut">
              <a:rPr lang="en-US" smtClean="0"/>
              <a:pPr/>
              <a:t>4/2/14</a:t>
            </a:fld>
            <a:endParaRPr lang="en-US"/>
          </a:p>
        </p:txBody>
      </p:sp>
      <p:sp>
        <p:nvSpPr>
          <p:cNvPr id="15" name="Slide Number Placeholder 14"/>
          <p:cNvSpPr>
            <a:spLocks noGrp="1"/>
          </p:cNvSpPr>
          <p:nvPr>
            <p:ph type="sldNum" sz="quarter" idx="15"/>
          </p:nvPr>
        </p:nvSpPr>
        <p:spPr/>
        <p:txBody>
          <a:bodyPr/>
          <a:lstStyle>
            <a:lvl1pPr algn="ctr">
              <a:defRPr/>
            </a:lvl1pPr>
          </a:lstStyle>
          <a:p>
            <a:fld id="{70D5B9CA-78E3-824B-90C3-AAD8BB13213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6DB27C-A513-4C42-B94B-53B99CD8A008}" type="datetime1">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0E542C-FC95-2945-955C-AC257ECD742B}" type="datetimeFigureOut">
              <a:rPr lang="en-US" smtClean="0"/>
              <a:pPr/>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D5B9CA-78E3-824B-90C3-AAD8BB13213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10E542C-FC95-2945-955C-AC257ECD742B}" type="datetimeFigureOut">
              <a:rPr lang="en-US" smtClean="0"/>
              <a:pPr/>
              <a:t>4/2/14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E542C-FC95-2945-955C-AC257ECD742B}" type="datetimeFigureOut">
              <a:rPr lang="en-US" smtClean="0"/>
              <a:pPr/>
              <a:t>4/2/14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542C-FC95-2945-955C-AC257ECD742B}" type="datetimeFigureOut">
              <a:rPr lang="en-US" smtClean="0"/>
              <a:pPr/>
              <a:t>4/2/14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0E542C-FC95-2945-955C-AC257ECD742B}" type="datetimeFigureOut">
              <a:rPr lang="en-US" smtClean="0"/>
              <a:pPr/>
              <a:t>4/2/14</a:t>
            </a:fld>
            <a:endParaRPr lang="en-US"/>
          </a:p>
        </p:txBody>
      </p:sp>
      <p:sp>
        <p:nvSpPr>
          <p:cNvPr id="9" name="Slide Number Placeholder 8"/>
          <p:cNvSpPr>
            <a:spLocks noGrp="1"/>
          </p:cNvSpPr>
          <p:nvPr>
            <p:ph type="sldNum" sz="quarter" idx="15"/>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0E542C-FC95-2945-955C-AC257ECD742B}" type="datetimeFigureOut">
              <a:rPr lang="en-US" smtClean="0"/>
              <a:pPr/>
              <a:t>4/2/14</a:t>
            </a:fld>
            <a:endParaRPr lang="en-US"/>
          </a:p>
        </p:txBody>
      </p:sp>
      <p:sp>
        <p:nvSpPr>
          <p:cNvPr id="9" name="Slide Number Placeholder 8"/>
          <p:cNvSpPr>
            <a:spLocks noGrp="1"/>
          </p:cNvSpPr>
          <p:nvPr>
            <p:ph type="sldNum" sz="quarter" idx="11"/>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0E542C-FC95-2945-955C-AC257ECD742B}" type="datetimeFigureOut">
              <a:rPr lang="en-US" smtClean="0"/>
              <a:pPr/>
              <a:t>4/2/14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D5B9CA-78E3-824B-90C3-AAD8BB13213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Week One</a:t>
            </a:r>
            <a:endParaRPr lang="en-US" dirty="0"/>
          </a:p>
        </p:txBody>
      </p:sp>
      <p:sp>
        <p:nvSpPr>
          <p:cNvPr id="2" name="Title 1"/>
          <p:cNvSpPr>
            <a:spLocks noGrp="1"/>
          </p:cNvSpPr>
          <p:nvPr>
            <p:ph type="ctrTitle"/>
          </p:nvPr>
        </p:nvSpPr>
        <p:spPr/>
        <p:txBody>
          <a:bodyPr/>
          <a:lstStyle/>
          <a:p>
            <a:r>
              <a:rPr lang="en-US" dirty="0" smtClean="0"/>
              <a:t>Military Culture</a:t>
            </a:r>
            <a:endParaRPr lang="en-US" dirty="0"/>
          </a:p>
        </p:txBody>
      </p:sp>
      <p:pic>
        <p:nvPicPr>
          <p:cNvPr id="4" name="Picture 3" descr="428px-US_Navy_090701-N-8395K-001_A_plebe_receives_his_first_Navy_haircut_during_Induction_Day_at_the_U.S._Naval_Academy.jpg"/>
          <p:cNvPicPr>
            <a:picLocks noChangeAspect="1"/>
          </p:cNvPicPr>
          <p:nvPr/>
        </p:nvPicPr>
        <p:blipFill>
          <a:blip r:embed="rId2"/>
          <a:stretch>
            <a:fillRect/>
          </a:stretch>
        </p:blipFill>
        <p:spPr>
          <a:xfrm>
            <a:off x="6268840" y="3919478"/>
            <a:ext cx="2002314" cy="2228752"/>
          </a:xfrm>
          <a:prstGeom prst="rect">
            <a:avLst/>
          </a:prstGeom>
        </p:spPr>
      </p:pic>
      <p:pic>
        <p:nvPicPr>
          <p:cNvPr id="5" name="Picture 4" descr="332ndFighterBriefing1945.jpg"/>
          <p:cNvPicPr>
            <a:picLocks noChangeAspect="1"/>
          </p:cNvPicPr>
          <p:nvPr/>
        </p:nvPicPr>
        <p:blipFill>
          <a:blip r:embed="rId3"/>
          <a:srcRect t="7134"/>
          <a:stretch>
            <a:fillRect/>
          </a:stretch>
        </p:blipFill>
        <p:spPr>
          <a:xfrm>
            <a:off x="198086" y="3699803"/>
            <a:ext cx="3518940" cy="3158197"/>
          </a:xfrm>
          <a:prstGeom prst="rect">
            <a:avLst/>
          </a:prstGeom>
        </p:spPr>
      </p:pic>
      <p:pic>
        <p:nvPicPr>
          <p:cNvPr id="6" name="Picture 5" descr="450x299_q75.jpg"/>
          <p:cNvPicPr>
            <a:picLocks noChangeAspect="1"/>
          </p:cNvPicPr>
          <p:nvPr/>
        </p:nvPicPr>
        <p:blipFill>
          <a:blip r:embed="rId4"/>
          <a:stretch>
            <a:fillRect/>
          </a:stretch>
        </p:blipFill>
        <p:spPr>
          <a:xfrm>
            <a:off x="4646740" y="1"/>
            <a:ext cx="3624414" cy="2697852"/>
          </a:xfrm>
          <a:prstGeom prst="rect">
            <a:avLst/>
          </a:prstGeom>
        </p:spPr>
      </p:pic>
      <p:pic>
        <p:nvPicPr>
          <p:cNvPr id="7" name="Picture 6" descr="military_humor_43.jpg"/>
          <p:cNvPicPr>
            <a:picLocks noChangeAspect="1"/>
          </p:cNvPicPr>
          <p:nvPr/>
        </p:nvPicPr>
        <p:blipFill>
          <a:blip r:embed="rId5"/>
          <a:stretch>
            <a:fillRect/>
          </a:stretch>
        </p:blipFill>
        <p:spPr>
          <a:xfrm>
            <a:off x="923285" y="1"/>
            <a:ext cx="2141222" cy="27496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Self-awareness is eclipsed by the powerful sense of belonging to a group.</a:t>
            </a:r>
          </a:p>
          <a:p>
            <a:pPr>
              <a:buNone/>
            </a:pPr>
            <a:r>
              <a:rPr lang="en-US" dirty="0" smtClean="0"/>
              <a:t>One is no longer acting as a single moral agent solely responsible for one’s actions.</a:t>
            </a:r>
          </a:p>
          <a:p>
            <a:pPr>
              <a:buNone/>
            </a:pPr>
            <a:r>
              <a:rPr lang="en-US" dirty="0" smtClean="0"/>
              <a:t>One may be willing to commit acts with others that would be unthinkable to do alone.</a:t>
            </a:r>
          </a:p>
          <a:p>
            <a:pPr>
              <a:buNone/>
            </a:pPr>
            <a:r>
              <a:rPr lang="en-US" dirty="0" smtClean="0"/>
              <a:t>Dissociation can erase prohibitions that normally exist against aggression towards others.</a:t>
            </a:r>
          </a:p>
          <a:p>
            <a:pPr>
              <a:buNone/>
            </a:pPr>
            <a:endParaRPr lang="en-US" dirty="0"/>
          </a:p>
        </p:txBody>
      </p:sp>
      <p:sp>
        <p:nvSpPr>
          <p:cNvPr id="3" name="Title 2"/>
          <p:cNvSpPr>
            <a:spLocks noGrp="1"/>
          </p:cNvSpPr>
          <p:nvPr>
            <p:ph type="title"/>
          </p:nvPr>
        </p:nvSpPr>
        <p:spPr>
          <a:xfrm>
            <a:off x="457200" y="152400"/>
            <a:ext cx="8229600" cy="849576"/>
          </a:xfrm>
        </p:spPr>
        <p:txBody>
          <a:bodyPr/>
          <a:lstStyle/>
          <a:p>
            <a:r>
              <a:rPr lang="en-US" dirty="0" err="1" smtClean="0"/>
              <a:t>Deindividuation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32070"/>
            <a:ext cx="8229600" cy="5163930"/>
          </a:xfrm>
        </p:spPr>
        <p:txBody>
          <a:bodyPr>
            <a:normAutofit fontScale="92500" lnSpcReduction="20000"/>
          </a:bodyPr>
          <a:lstStyle/>
          <a:p>
            <a:pPr>
              <a:buNone/>
            </a:pPr>
            <a:r>
              <a:rPr lang="en-US" dirty="0" smtClean="0"/>
              <a:t>Looked at obedience to authority</a:t>
            </a:r>
          </a:p>
          <a:p>
            <a:pPr>
              <a:buNone/>
            </a:pPr>
            <a:r>
              <a:rPr lang="en-US" dirty="0" smtClean="0"/>
              <a:t>Experiment concerns the willingness to administer electric shock to another under the watchful eye of an authority figure</a:t>
            </a:r>
          </a:p>
          <a:p>
            <a:pPr>
              <a:buNone/>
            </a:pPr>
            <a:r>
              <a:rPr lang="en-US" dirty="0" smtClean="0"/>
              <a:t>65% of the men in the study continued to administer shocks even after they heard screams</a:t>
            </a:r>
          </a:p>
          <a:p>
            <a:pPr>
              <a:buNone/>
            </a:pPr>
            <a:r>
              <a:rPr lang="en-US" dirty="0" smtClean="0"/>
              <a:t>Related experiments have shown: </a:t>
            </a:r>
          </a:p>
          <a:p>
            <a:pPr>
              <a:buNone/>
            </a:pPr>
            <a:r>
              <a:rPr lang="en-US" dirty="0" smtClean="0"/>
              <a:t>	a) a moral disengagement that facilitates tolerance to inflict pain</a:t>
            </a:r>
          </a:p>
          <a:p>
            <a:pPr>
              <a:buNone/>
            </a:pPr>
            <a:r>
              <a:rPr lang="en-US" dirty="0" smtClean="0"/>
              <a:t>	</a:t>
            </a:r>
            <a:r>
              <a:rPr lang="en-US" dirty="0" err="1" smtClean="0"/>
              <a:t>b</a:t>
            </a:r>
            <a:r>
              <a:rPr lang="en-US" dirty="0" smtClean="0"/>
              <a:t>) a displacement of responsibility onto the victim</a:t>
            </a:r>
          </a:p>
          <a:p>
            <a:pPr>
              <a:buNone/>
            </a:pPr>
            <a:r>
              <a:rPr lang="en-US" dirty="0" smtClean="0"/>
              <a:t>	</a:t>
            </a:r>
            <a:r>
              <a:rPr lang="en-US" dirty="0" err="1" smtClean="0"/>
              <a:t>c</a:t>
            </a:r>
            <a:r>
              <a:rPr lang="en-US" dirty="0" smtClean="0"/>
              <a:t>) those most willing tend to be fearful of a dangerous world &amp; have stricter moral code </a:t>
            </a:r>
          </a:p>
          <a:p>
            <a:pPr>
              <a:buNone/>
            </a:pPr>
            <a:r>
              <a:rPr lang="en-US" dirty="0" smtClean="0"/>
              <a:t>	</a:t>
            </a:r>
            <a:r>
              <a:rPr lang="en-US" dirty="0" err="1" smtClean="0"/>
              <a:t>d</a:t>
            </a:r>
            <a:r>
              <a:rPr lang="en-US" dirty="0" smtClean="0"/>
              <a:t>) one experiment revealed privates less likely to administer the high levels of shocks than </a:t>
            </a:r>
            <a:r>
              <a:rPr lang="en-US" smtClean="0"/>
              <a:t>LT Colonels</a:t>
            </a:r>
            <a:endParaRPr lang="en-US" dirty="0"/>
          </a:p>
        </p:txBody>
      </p:sp>
      <p:sp>
        <p:nvSpPr>
          <p:cNvPr id="3" name="Title 2"/>
          <p:cNvSpPr>
            <a:spLocks noGrp="1"/>
          </p:cNvSpPr>
          <p:nvPr>
            <p:ph type="title"/>
          </p:nvPr>
        </p:nvSpPr>
        <p:spPr>
          <a:xfrm>
            <a:off x="457200" y="152399"/>
            <a:ext cx="8229600" cy="779671"/>
          </a:xfrm>
        </p:spPr>
        <p:txBody>
          <a:bodyPr>
            <a:noAutofit/>
          </a:bodyPr>
          <a:lstStyle/>
          <a:p>
            <a:r>
              <a:rPr lang="en-US" sz="2800" dirty="0" smtClean="0"/>
              <a:t>Experiments by Psychologist Stanley </a:t>
            </a:r>
            <a:r>
              <a:rPr lang="en-US" sz="2800" dirty="0" err="1" smtClean="0"/>
              <a:t>Milgrim</a:t>
            </a:r>
            <a:r>
              <a:rPr lang="en-US" sz="2800" dirty="0" smtClean="0"/>
              <a:t> in the 1960’s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3905"/>
            <a:ext cx="8229600" cy="5092095"/>
          </a:xfrm>
        </p:spPr>
        <p:txBody>
          <a:bodyPr/>
          <a:lstStyle/>
          <a:p>
            <a:pPr>
              <a:buNone/>
            </a:pPr>
            <a:r>
              <a:rPr lang="en-US" dirty="0" smtClean="0"/>
              <a:t> </a:t>
            </a:r>
          </a:p>
          <a:p>
            <a:pPr>
              <a:buNone/>
            </a:pPr>
            <a:r>
              <a:rPr lang="en-US" dirty="0" smtClean="0"/>
              <a:t>   The predominant tone is one of all encompassing absurdity and moral inversion.  The absurdity has to do with a sense of being alien and profoundly lost, yet at the same time locked into a situation as meaningless and unreal as it is deadly…the men were adrift in an environment not only strange and hostile, but offering no honorable encounter, no warrior grandeur. (282)</a:t>
            </a:r>
            <a:endParaRPr lang="en-US" dirty="0"/>
          </a:p>
        </p:txBody>
      </p:sp>
      <p:sp>
        <p:nvSpPr>
          <p:cNvPr id="3" name="Title 2"/>
          <p:cNvSpPr>
            <a:spLocks noGrp="1"/>
          </p:cNvSpPr>
          <p:nvPr>
            <p:ph type="title"/>
          </p:nvPr>
        </p:nvSpPr>
        <p:spPr>
          <a:xfrm>
            <a:off x="457200" y="152400"/>
            <a:ext cx="8229600" cy="694267"/>
          </a:xfrm>
        </p:spPr>
        <p:txBody>
          <a:bodyPr>
            <a:normAutofit/>
          </a:bodyPr>
          <a:lstStyle/>
          <a:p>
            <a:r>
              <a:rPr lang="en-US" sz="2400" dirty="0" smtClean="0"/>
              <a:t>From Robert </a:t>
            </a:r>
            <a:r>
              <a:rPr lang="en-US" sz="2400" dirty="0" err="1" smtClean="0"/>
              <a:t>Lifton’s</a:t>
            </a:r>
            <a:r>
              <a:rPr lang="en-US" sz="2400" dirty="0" smtClean="0"/>
              <a:t> </a:t>
            </a:r>
            <a:r>
              <a:rPr lang="en-US" sz="2400" i="1" dirty="0" smtClean="0"/>
              <a:t>Home From the War. </a:t>
            </a:r>
            <a:r>
              <a:rPr lang="en-US" sz="2400" dirty="0" smtClean="0"/>
              <a:t>NY: Basic Books, 1973.</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0609"/>
            <a:ext cx="8229600" cy="5315391"/>
          </a:xfrm>
        </p:spPr>
        <p:txBody>
          <a:bodyPr>
            <a:normAutofit fontScale="62500" lnSpcReduction="20000"/>
          </a:bodyPr>
          <a:lstStyle/>
          <a:p>
            <a:pPr>
              <a:buNone/>
            </a:pPr>
            <a:r>
              <a:rPr lang="en-US" dirty="0" smtClean="0"/>
              <a:t>Basic training transforms individuals into standard “government issue” soldiers by:</a:t>
            </a:r>
          </a:p>
          <a:p>
            <a:pPr lvl="0">
              <a:buNone/>
            </a:pPr>
            <a:r>
              <a:rPr lang="en-US" dirty="0" smtClean="0"/>
              <a:t>	- prohibiting contact with the civilian world</a:t>
            </a:r>
          </a:p>
          <a:p>
            <a:pPr lvl="0">
              <a:buNone/>
            </a:pPr>
            <a:r>
              <a:rPr lang="en-US" dirty="0" smtClean="0"/>
              <a:t>	- dressing everyone the same</a:t>
            </a:r>
          </a:p>
          <a:p>
            <a:pPr>
              <a:buNone/>
            </a:pPr>
            <a:r>
              <a:rPr lang="en-US" dirty="0" smtClean="0"/>
              <a:t>	- shaving their heads, or if women requiring exacting standards </a:t>
            </a:r>
          </a:p>
          <a:p>
            <a:pPr>
              <a:buNone/>
            </a:pPr>
            <a:r>
              <a:rPr lang="en-US" dirty="0" smtClean="0"/>
              <a:t>	- depriving them of sleep</a:t>
            </a:r>
          </a:p>
          <a:p>
            <a:pPr>
              <a:buNone/>
            </a:pPr>
            <a:r>
              <a:rPr lang="en-US" dirty="0" smtClean="0"/>
              <a:t>	-exhausting them physically</a:t>
            </a:r>
          </a:p>
          <a:p>
            <a:pPr lvl="0">
              <a:buNone/>
            </a:pPr>
            <a:r>
              <a:rPr lang="en-US" dirty="0" smtClean="0"/>
              <a:t>	- prohibiting personal possessions  </a:t>
            </a:r>
          </a:p>
          <a:p>
            <a:pPr lvl="0">
              <a:buNone/>
            </a:pPr>
            <a:r>
              <a:rPr lang="en-US" dirty="0" smtClean="0"/>
              <a:t>	- measuring success not according to individual standards but by the success of the group</a:t>
            </a:r>
          </a:p>
          <a:p>
            <a:pPr lvl="0">
              <a:buNone/>
            </a:pPr>
            <a:r>
              <a:rPr lang="en-US" dirty="0" smtClean="0"/>
              <a:t>	- infantilizing</a:t>
            </a:r>
          </a:p>
          <a:p>
            <a:pPr lvl="0">
              <a:buNone/>
            </a:pPr>
            <a:r>
              <a:rPr lang="en-US" dirty="0" smtClean="0"/>
              <a:t>	- controlling every minute of their time</a:t>
            </a:r>
          </a:p>
          <a:p>
            <a:pPr lvl="0">
              <a:buNone/>
            </a:pPr>
            <a:r>
              <a:rPr lang="en-US" dirty="0" smtClean="0"/>
              <a:t>	- simulating confusion</a:t>
            </a:r>
          </a:p>
          <a:p>
            <a:pPr lvl="0">
              <a:buNone/>
            </a:pPr>
            <a:r>
              <a:rPr lang="en-US" dirty="0" smtClean="0"/>
              <a:t>	- prohibiting a recruit from referring to herself or himself in the first person:</a:t>
            </a:r>
          </a:p>
          <a:p>
            <a:pPr lvl="1"/>
            <a:r>
              <a:rPr lang="en-US" dirty="0" smtClean="0"/>
              <a:t>“Private Jones reporting for duty, Sir”</a:t>
            </a:r>
          </a:p>
          <a:p>
            <a:pPr lvl="1"/>
            <a:r>
              <a:rPr lang="en-US" dirty="0" smtClean="0"/>
              <a:t>“Midshipman Smith requests permission to ask a question sir.”</a:t>
            </a:r>
          </a:p>
          <a:p>
            <a:pPr>
              <a:buNone/>
            </a:pPr>
            <a:r>
              <a:rPr lang="en-US" dirty="0" smtClean="0"/>
              <a:t>	- keeping them in a </a:t>
            </a:r>
            <a:r>
              <a:rPr lang="en-US" dirty="0" err="1" smtClean="0"/>
              <a:t>liminal</a:t>
            </a:r>
            <a:r>
              <a:rPr lang="en-US" dirty="0" smtClean="0"/>
              <a:t>, </a:t>
            </a:r>
            <a:r>
              <a:rPr lang="en-US" dirty="0" err="1" smtClean="0"/>
              <a:t>deindividualized</a:t>
            </a:r>
            <a:r>
              <a:rPr lang="en-US" dirty="0" smtClean="0"/>
              <a:t> state</a:t>
            </a:r>
          </a:p>
          <a:p>
            <a:pPr>
              <a:buNone/>
            </a:pPr>
            <a:r>
              <a:rPr lang="en-US" dirty="0" smtClean="0"/>
              <a:t>	- forcing them to suppress anger and frustration</a:t>
            </a:r>
          </a:p>
          <a:p>
            <a:pPr>
              <a:buNone/>
            </a:pPr>
            <a:r>
              <a:rPr lang="en-US" dirty="0" smtClean="0"/>
              <a:t>	- bullying and humiliating</a:t>
            </a:r>
          </a:p>
          <a:p>
            <a:pPr lvl="0">
              <a:buNone/>
            </a:pPr>
            <a:r>
              <a:rPr lang="en-US" dirty="0" smtClean="0"/>
              <a:t> </a:t>
            </a:r>
          </a:p>
          <a:p>
            <a:pPr>
              <a:buNone/>
            </a:pPr>
            <a:r>
              <a:rPr lang="en-US" dirty="0" smtClean="0"/>
              <a:t> </a:t>
            </a:r>
          </a:p>
          <a:p>
            <a:pPr>
              <a:buNone/>
            </a:pPr>
            <a:endParaRPr lang="en-US" dirty="0" smtClean="0"/>
          </a:p>
          <a:p>
            <a:pPr>
              <a:buNone/>
            </a:pPr>
            <a:endParaRPr lang="en-US" dirty="0"/>
          </a:p>
        </p:txBody>
      </p:sp>
      <p:sp>
        <p:nvSpPr>
          <p:cNvPr id="3" name="Title 2"/>
          <p:cNvSpPr>
            <a:spLocks noGrp="1"/>
          </p:cNvSpPr>
          <p:nvPr>
            <p:ph type="title"/>
          </p:nvPr>
        </p:nvSpPr>
        <p:spPr>
          <a:xfrm>
            <a:off x="457200" y="152400"/>
            <a:ext cx="8229600" cy="628209"/>
          </a:xfrm>
        </p:spPr>
        <p:txBody>
          <a:bodyPr>
            <a:normAutofit fontScale="90000"/>
          </a:bodyPr>
          <a:lstStyle/>
          <a:p>
            <a:r>
              <a:rPr lang="en-US" dirty="0" smtClean="0"/>
              <a:t>Review</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619" y="722355"/>
            <a:ext cx="8229600" cy="5650677"/>
          </a:xfrm>
        </p:spPr>
        <p:txBody>
          <a:bodyPr>
            <a:normAutofit fontScale="92500" lnSpcReduction="10000"/>
          </a:bodyPr>
          <a:lstStyle/>
          <a:p>
            <a:pPr>
              <a:buNone/>
            </a:pPr>
            <a:r>
              <a:rPr lang="en-US" dirty="0" smtClean="0"/>
              <a:t>World War II backdrop</a:t>
            </a:r>
          </a:p>
          <a:p>
            <a:pPr>
              <a:buNone/>
            </a:pPr>
            <a:endParaRPr lang="en-US" dirty="0" smtClean="0"/>
          </a:p>
          <a:p>
            <a:pPr>
              <a:buNone/>
            </a:pPr>
            <a:r>
              <a:rPr lang="en-US" dirty="0" smtClean="0"/>
              <a:t>July, 1945 – the Germans are defeated</a:t>
            </a:r>
          </a:p>
          <a:p>
            <a:pPr>
              <a:buNone/>
            </a:pPr>
            <a:endParaRPr lang="en-US" dirty="0" smtClean="0"/>
          </a:p>
          <a:p>
            <a:pPr>
              <a:buNone/>
            </a:pPr>
            <a:r>
              <a:rPr lang="en-US" dirty="0" smtClean="0"/>
              <a:t>August, 1945 – the Japanese surrender and remove troops from Vietnam</a:t>
            </a:r>
          </a:p>
          <a:p>
            <a:pPr>
              <a:buNone/>
            </a:pPr>
            <a:endParaRPr lang="en-US" dirty="0" smtClean="0"/>
          </a:p>
          <a:p>
            <a:pPr>
              <a:buNone/>
            </a:pPr>
            <a:r>
              <a:rPr lang="en-US" dirty="0" smtClean="0"/>
              <a:t>September 2, 1945 – Declaration of Independence </a:t>
            </a:r>
          </a:p>
          <a:p>
            <a:pPr>
              <a:buNone/>
            </a:pPr>
            <a:endParaRPr lang="en-US" dirty="0" smtClean="0"/>
          </a:p>
          <a:p>
            <a:pPr>
              <a:buNone/>
            </a:pPr>
            <a:r>
              <a:rPr lang="en-US" dirty="0" smtClean="0"/>
              <a:t>September 22, 1945 – Colonial French troops reasserted their control of Vietnam</a:t>
            </a:r>
          </a:p>
          <a:p>
            <a:pPr>
              <a:buNone/>
            </a:pPr>
            <a:endParaRPr lang="en-US" dirty="0" smtClean="0"/>
          </a:p>
          <a:p>
            <a:pPr>
              <a:buNone/>
            </a:pPr>
            <a:endParaRPr lang="en-US" dirty="0" smtClean="0"/>
          </a:p>
          <a:p>
            <a:pPr>
              <a:buNone/>
            </a:pPr>
            <a:r>
              <a:rPr lang="en-US" dirty="0" smtClean="0"/>
              <a:t>	</a:t>
            </a:r>
          </a:p>
          <a:p>
            <a:pPr>
              <a:buNone/>
            </a:pPr>
            <a:endParaRPr lang="en-US" dirty="0"/>
          </a:p>
        </p:txBody>
      </p:sp>
      <p:sp>
        <p:nvSpPr>
          <p:cNvPr id="3" name="Title 2"/>
          <p:cNvSpPr>
            <a:spLocks noGrp="1"/>
          </p:cNvSpPr>
          <p:nvPr>
            <p:ph type="title"/>
          </p:nvPr>
        </p:nvSpPr>
        <p:spPr>
          <a:xfrm>
            <a:off x="457200" y="152400"/>
            <a:ext cx="8229600" cy="569955"/>
          </a:xfrm>
        </p:spPr>
        <p:txBody>
          <a:bodyPr>
            <a:normAutofit fontScale="90000"/>
          </a:bodyPr>
          <a:lstStyle/>
          <a:p>
            <a:r>
              <a:rPr lang="en-US" dirty="0" smtClean="0"/>
              <a:t>Vietnam War Facts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295" y="786190"/>
            <a:ext cx="8229600" cy="5116286"/>
          </a:xfrm>
        </p:spPr>
        <p:txBody>
          <a:bodyPr>
            <a:normAutofit lnSpcReduction="10000"/>
          </a:bodyPr>
          <a:lstStyle/>
          <a:p>
            <a:pPr>
              <a:buNone/>
            </a:pPr>
            <a:endParaRPr lang="en-US" dirty="0" smtClean="0"/>
          </a:p>
          <a:p>
            <a:pPr>
              <a:buNone/>
            </a:pPr>
            <a:r>
              <a:rPr lang="en-US" dirty="0" smtClean="0"/>
              <a:t>1956 – 64 “Advisory Period of the War”</a:t>
            </a:r>
          </a:p>
          <a:p>
            <a:pPr>
              <a:buNone/>
            </a:pPr>
            <a:r>
              <a:rPr lang="en-US" dirty="0" smtClean="0"/>
              <a:t>1965 – 1975 </a:t>
            </a:r>
          </a:p>
          <a:p>
            <a:pPr>
              <a:buNone/>
            </a:pPr>
            <a:r>
              <a:rPr lang="en-US" dirty="0" smtClean="0"/>
              <a:t>	2.7 million Americans served in Vietnam (25% were draftees—in WWII it was 65%)</a:t>
            </a:r>
          </a:p>
          <a:p>
            <a:pPr>
              <a:buNone/>
            </a:pPr>
            <a:r>
              <a:rPr lang="en-US" dirty="0" smtClean="0"/>
              <a:t>	3.5 million Americans served in the greater S E Asian theater (Vietnam, Cambodia, Laos and Thailand)</a:t>
            </a:r>
          </a:p>
          <a:p>
            <a:pPr>
              <a:buNone/>
            </a:pPr>
            <a:r>
              <a:rPr lang="en-US" dirty="0" smtClean="0"/>
              <a:t>North Vietnam – backed by China and the Soviet Union</a:t>
            </a:r>
          </a:p>
          <a:p>
            <a:pPr>
              <a:buNone/>
            </a:pPr>
            <a:r>
              <a:rPr lang="en-US" dirty="0" err="1" smtClean="0"/>
              <a:t>Soutn</a:t>
            </a:r>
            <a:r>
              <a:rPr lang="en-US" dirty="0" smtClean="0"/>
              <a:t> Vietnam – by America (joined by forces from Australia, New Zealand, Korea, Philippines, and Spain)</a:t>
            </a:r>
          </a:p>
          <a:p>
            <a:pPr>
              <a:buNone/>
            </a:pPr>
            <a:r>
              <a:rPr lang="en-US" sz="1946" dirty="0" smtClean="0"/>
              <a:t>(</a:t>
            </a:r>
            <a:r>
              <a:rPr lang="en-US" sz="1946" dirty="0" err="1" smtClean="0"/>
              <a:t>http://www.va.gov/opa/publications/factsheets/fs_americas_wars.pdf</a:t>
            </a:r>
            <a:r>
              <a:rPr lang="en-US" sz="1946" dirty="0" smtClean="0"/>
              <a:t>)</a:t>
            </a:r>
          </a:p>
          <a:p>
            <a:endParaRPr lang="en-US" dirty="0"/>
          </a:p>
        </p:txBody>
      </p:sp>
      <p:sp>
        <p:nvSpPr>
          <p:cNvPr id="3" name="Title 2"/>
          <p:cNvSpPr>
            <a:spLocks noGrp="1"/>
          </p:cNvSpPr>
          <p:nvPr>
            <p:ph type="title"/>
          </p:nvPr>
        </p:nvSpPr>
        <p:spPr>
          <a:xfrm>
            <a:off x="457200" y="152400"/>
            <a:ext cx="8229600" cy="633790"/>
          </a:xfrm>
        </p:spPr>
        <p:txBody>
          <a:bodyPr>
            <a:normAutofit fontScale="90000"/>
          </a:bodyPr>
          <a:lstStyle/>
          <a:p>
            <a:r>
              <a:rPr lang="en-US" dirty="0" smtClean="0"/>
              <a:t>American involvement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domino_theory.jpg"/>
          <p:cNvPicPr>
            <a:picLocks noGrp="1" noChangeAspect="1"/>
          </p:cNvPicPr>
          <p:nvPr>
            <p:ph idx="1"/>
          </p:nvPr>
        </p:nvPicPr>
        <p:blipFill>
          <a:blip r:embed="rId2"/>
          <a:srcRect t="-2378" b="-2378"/>
          <a:stretch>
            <a:fillRect/>
          </a:stretch>
        </p:blipFill>
        <p:spPr/>
      </p:pic>
      <p:sp>
        <p:nvSpPr>
          <p:cNvPr id="3" name="Title 2"/>
          <p:cNvSpPr>
            <a:spLocks noGrp="1"/>
          </p:cNvSpPr>
          <p:nvPr>
            <p:ph type="title"/>
          </p:nvPr>
        </p:nvSpPr>
        <p:spPr/>
        <p:txBody>
          <a:bodyPr/>
          <a:lstStyle/>
          <a:p>
            <a:r>
              <a:rPr lang="en-US" dirty="0" smtClean="0"/>
              <a:t>“domino theory”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Vietnam War Destruction.jpg"/>
          <p:cNvPicPr>
            <a:picLocks noGrp="1" noChangeAspect="1"/>
          </p:cNvPicPr>
          <p:nvPr>
            <p:ph idx="1"/>
          </p:nvPr>
        </p:nvPicPr>
        <p:blipFill>
          <a:blip r:embed="rId2"/>
          <a:srcRect l="558" t="6878" r="558"/>
          <a:stretch>
            <a:fillRect/>
          </a:stretch>
        </p:blipFill>
        <p:spPr>
          <a:xfrm>
            <a:off x="457200" y="3544509"/>
            <a:ext cx="4390572" cy="3197981"/>
          </a:xfrm>
        </p:spPr>
      </p:pic>
      <p:sp>
        <p:nvSpPr>
          <p:cNvPr id="3" name="Title 2"/>
          <p:cNvSpPr>
            <a:spLocks noGrp="1"/>
          </p:cNvSpPr>
          <p:nvPr>
            <p:ph type="title"/>
          </p:nvPr>
        </p:nvSpPr>
        <p:spPr>
          <a:xfrm>
            <a:off x="457200" y="152400"/>
            <a:ext cx="8229600" cy="730552"/>
          </a:xfrm>
        </p:spPr>
        <p:txBody>
          <a:bodyPr>
            <a:normAutofit fontScale="90000"/>
          </a:bodyPr>
          <a:lstStyle/>
          <a:p>
            <a:r>
              <a:rPr lang="en-US" dirty="0" err="1" smtClean="0"/>
              <a:t>Tet</a:t>
            </a:r>
            <a:r>
              <a:rPr lang="en-US" dirty="0" smtClean="0"/>
              <a:t> Offensive, 1968</a:t>
            </a:r>
            <a:endParaRPr lang="en-US" dirty="0"/>
          </a:p>
        </p:txBody>
      </p:sp>
      <p:pic>
        <p:nvPicPr>
          <p:cNvPr id="5" name="Picture 4" descr="map_pop_03.gif"/>
          <p:cNvPicPr>
            <a:picLocks noChangeAspect="1"/>
          </p:cNvPicPr>
          <p:nvPr/>
        </p:nvPicPr>
        <p:blipFill>
          <a:blip r:embed="rId3"/>
          <a:stretch>
            <a:fillRect/>
          </a:stretch>
        </p:blipFill>
        <p:spPr>
          <a:xfrm>
            <a:off x="5842000" y="0"/>
            <a:ext cx="3302000" cy="5143500"/>
          </a:xfrm>
          <a:prstGeom prst="rect">
            <a:avLst/>
          </a:prstGeom>
        </p:spPr>
      </p:pic>
      <p:pic>
        <p:nvPicPr>
          <p:cNvPr id="6" name="Picture 5" descr="tet003.jpg"/>
          <p:cNvPicPr>
            <a:picLocks noChangeAspect="1"/>
          </p:cNvPicPr>
          <p:nvPr/>
        </p:nvPicPr>
        <p:blipFill>
          <a:blip r:embed="rId4"/>
          <a:stretch>
            <a:fillRect/>
          </a:stretch>
        </p:blipFill>
        <p:spPr>
          <a:xfrm>
            <a:off x="1548190" y="882952"/>
            <a:ext cx="4136572" cy="23980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55524"/>
            <a:ext cx="8229600" cy="5708952"/>
          </a:xfrm>
        </p:spPr>
        <p:txBody>
          <a:bodyPr>
            <a:normAutofit/>
          </a:bodyPr>
          <a:lstStyle/>
          <a:p>
            <a:pPr>
              <a:buNone/>
            </a:pPr>
            <a:r>
              <a:rPr lang="en-US" dirty="0" smtClean="0"/>
              <a:t>58,202 American soldiers killed</a:t>
            </a:r>
          </a:p>
          <a:p>
            <a:pPr>
              <a:buNone/>
            </a:pPr>
            <a:r>
              <a:rPr lang="en-US" dirty="0" smtClean="0"/>
              <a:t>2-3 million Vietnamese killed</a:t>
            </a:r>
          </a:p>
          <a:p>
            <a:pPr>
              <a:buNone/>
            </a:pPr>
            <a:r>
              <a:rPr lang="en-US" dirty="0" smtClean="0"/>
              <a:t>6.7 million tons of ordnance dropped on Indochina</a:t>
            </a:r>
          </a:p>
          <a:p>
            <a:pPr>
              <a:buNone/>
            </a:pPr>
            <a:r>
              <a:rPr lang="en-US" dirty="0" smtClean="0"/>
              <a:t>	2.5 million tons on neighboring Laos alone</a:t>
            </a:r>
          </a:p>
          <a:p>
            <a:pPr>
              <a:buNone/>
            </a:pPr>
            <a:r>
              <a:rPr lang="en-US" dirty="0" smtClean="0"/>
              <a:t>   (compare with WWII – 1.6 million tons dropped by American planes)</a:t>
            </a:r>
          </a:p>
          <a:p>
            <a:pPr>
              <a:buNone/>
            </a:pPr>
            <a:r>
              <a:rPr lang="en-US" dirty="0" smtClean="0"/>
              <a:t>3.5 million acres sprayed with 19 million gallons of defoliants</a:t>
            </a:r>
          </a:p>
          <a:p>
            <a:pPr>
              <a:buNone/>
            </a:pPr>
            <a:r>
              <a:rPr lang="en-US" dirty="0" smtClean="0"/>
              <a:t>140,000 Vietnamese had evacuated in April 1975. That number escalated in the 2 decades following the war to 2 million.</a:t>
            </a:r>
          </a:p>
          <a:p>
            <a:pPr>
              <a:buNone/>
            </a:pPr>
            <a:r>
              <a:rPr lang="en-US" sz="1946" dirty="0" smtClean="0"/>
              <a:t>(</a:t>
            </a:r>
            <a:r>
              <a:rPr lang="en-US" sz="1946" dirty="0" err="1" smtClean="0"/>
              <a:t>http://www.va.gov/opa/publications/factsheets/fs_americas_wars.pdf</a:t>
            </a:r>
            <a:r>
              <a:rPr lang="en-US" sz="1946" dirty="0" smtClean="0"/>
              <a:t>)</a:t>
            </a:r>
          </a:p>
          <a:p>
            <a:pPr>
              <a:buNone/>
            </a:pPr>
            <a:endParaRPr lang="en-US" dirty="0" smtClean="0"/>
          </a:p>
        </p:txBody>
      </p:sp>
      <p:sp>
        <p:nvSpPr>
          <p:cNvPr id="3" name="Title 2"/>
          <p:cNvSpPr>
            <a:spLocks noGrp="1"/>
          </p:cNvSpPr>
          <p:nvPr>
            <p:ph type="title"/>
          </p:nvPr>
        </p:nvSpPr>
        <p:spPr>
          <a:xfrm>
            <a:off x="457200" y="152400"/>
            <a:ext cx="8229600" cy="803124"/>
          </a:xfrm>
        </p:spPr>
        <p:txBody>
          <a:bodyPr/>
          <a:lstStyle/>
          <a:p>
            <a:r>
              <a:rPr lang="en-US" dirty="0" smtClean="0"/>
              <a:t>When it was all over….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rivate_benjamin.jpg"/>
          <p:cNvPicPr>
            <a:picLocks noGrp="1" noChangeAspect="1"/>
          </p:cNvPicPr>
          <p:nvPr>
            <p:ph idx="1"/>
          </p:nvPr>
        </p:nvPicPr>
        <p:blipFill>
          <a:blip r:embed="rId2"/>
          <a:srcRect l="464" r="-1418"/>
          <a:stretch>
            <a:fillRect/>
          </a:stretch>
        </p:blipFill>
        <p:spPr>
          <a:xfrm>
            <a:off x="221390" y="3635075"/>
            <a:ext cx="2316497" cy="3129569"/>
          </a:xfrm>
        </p:spPr>
      </p:pic>
      <p:sp>
        <p:nvSpPr>
          <p:cNvPr id="3" name="Title 2"/>
          <p:cNvSpPr>
            <a:spLocks noGrp="1"/>
          </p:cNvSpPr>
          <p:nvPr>
            <p:ph type="title"/>
          </p:nvPr>
        </p:nvSpPr>
        <p:spPr>
          <a:xfrm>
            <a:off x="0" y="152401"/>
            <a:ext cx="8686800" cy="1081026"/>
          </a:xfrm>
        </p:spPr>
        <p:txBody>
          <a:bodyPr/>
          <a:lstStyle/>
          <a:p>
            <a:r>
              <a:rPr lang="en-US" dirty="0" smtClean="0"/>
              <a:t> </a:t>
            </a:r>
            <a:endParaRPr lang="en-US" dirty="0"/>
          </a:p>
        </p:txBody>
      </p:sp>
      <p:pic>
        <p:nvPicPr>
          <p:cNvPr id="5" name="Picture 4" descr="the-boys-in-company-c-movie-poster-1978-1020233710.jpg"/>
          <p:cNvPicPr>
            <a:picLocks noChangeAspect="1"/>
          </p:cNvPicPr>
          <p:nvPr/>
        </p:nvPicPr>
        <p:blipFill>
          <a:blip r:embed="rId3"/>
          <a:stretch>
            <a:fillRect/>
          </a:stretch>
        </p:blipFill>
        <p:spPr>
          <a:xfrm>
            <a:off x="4466298" y="1404815"/>
            <a:ext cx="2006536" cy="3210171"/>
          </a:xfrm>
          <a:prstGeom prst="rect">
            <a:avLst/>
          </a:prstGeom>
        </p:spPr>
      </p:pic>
      <p:pic>
        <p:nvPicPr>
          <p:cNvPr id="6" name="Picture 5" descr="51BSeQx4ihL.jpg"/>
          <p:cNvPicPr>
            <a:picLocks noChangeAspect="1"/>
          </p:cNvPicPr>
          <p:nvPr/>
        </p:nvPicPr>
        <p:blipFill>
          <a:blip r:embed="rId4"/>
          <a:stretch>
            <a:fillRect/>
          </a:stretch>
        </p:blipFill>
        <p:spPr>
          <a:xfrm>
            <a:off x="7070603" y="3130964"/>
            <a:ext cx="2073397" cy="3067305"/>
          </a:xfrm>
          <a:prstGeom prst="rect">
            <a:avLst/>
          </a:prstGeom>
        </p:spPr>
      </p:pic>
      <p:pic>
        <p:nvPicPr>
          <p:cNvPr id="7" name="Picture 6" descr="936full-an-officer-and-a-gentleman-poster.jpg"/>
          <p:cNvPicPr>
            <a:picLocks noChangeAspect="1"/>
          </p:cNvPicPr>
          <p:nvPr/>
        </p:nvPicPr>
        <p:blipFill>
          <a:blip r:embed="rId5"/>
          <a:stretch>
            <a:fillRect/>
          </a:stretch>
        </p:blipFill>
        <p:spPr>
          <a:xfrm flipV="1">
            <a:off x="3897059" y="6152550"/>
            <a:ext cx="2575775" cy="45719"/>
          </a:xfrm>
          <a:prstGeom prst="rect">
            <a:avLst/>
          </a:prstGeom>
        </p:spPr>
      </p:pic>
      <p:pic>
        <p:nvPicPr>
          <p:cNvPr id="8" name="Picture 7" descr="jarhead.jpg"/>
          <p:cNvPicPr>
            <a:picLocks noChangeAspect="1"/>
          </p:cNvPicPr>
          <p:nvPr/>
        </p:nvPicPr>
        <p:blipFill>
          <a:blip r:embed="rId6"/>
          <a:stretch>
            <a:fillRect/>
          </a:stretch>
        </p:blipFill>
        <p:spPr>
          <a:xfrm>
            <a:off x="221390" y="247650"/>
            <a:ext cx="2177369" cy="3252484"/>
          </a:xfrm>
          <a:prstGeom prst="rect">
            <a:avLst/>
          </a:prstGeom>
        </p:spPr>
      </p:pic>
      <p:pic>
        <p:nvPicPr>
          <p:cNvPr id="9" name="Picture 8" descr="images.jpg"/>
          <p:cNvPicPr>
            <a:picLocks noChangeAspect="1"/>
          </p:cNvPicPr>
          <p:nvPr/>
        </p:nvPicPr>
        <p:blipFill>
          <a:blip r:embed="rId7"/>
          <a:stretch>
            <a:fillRect/>
          </a:stretch>
        </p:blipFill>
        <p:spPr>
          <a:xfrm>
            <a:off x="6286500" y="152401"/>
            <a:ext cx="2857500" cy="2857500"/>
          </a:xfrm>
          <a:prstGeom prst="rect">
            <a:avLst/>
          </a:prstGeom>
        </p:spPr>
      </p:pic>
      <p:pic>
        <p:nvPicPr>
          <p:cNvPr id="10" name="Picture 9" descr="18930.jpg"/>
          <p:cNvPicPr>
            <a:picLocks noChangeAspect="1"/>
          </p:cNvPicPr>
          <p:nvPr/>
        </p:nvPicPr>
        <p:blipFill>
          <a:blip r:embed="rId8"/>
          <a:srcRect b="37113"/>
          <a:stretch>
            <a:fillRect/>
          </a:stretch>
        </p:blipFill>
        <p:spPr>
          <a:xfrm>
            <a:off x="2724362" y="4614986"/>
            <a:ext cx="4124851" cy="2132112"/>
          </a:xfrm>
          <a:prstGeom prst="rect">
            <a:avLst/>
          </a:prstGeom>
        </p:spPr>
      </p:pic>
      <p:pic>
        <p:nvPicPr>
          <p:cNvPr id="11" name="Picture 10" descr="220px-Stripesposter.jpg"/>
          <p:cNvPicPr>
            <a:picLocks noChangeAspect="1"/>
          </p:cNvPicPr>
          <p:nvPr/>
        </p:nvPicPr>
        <p:blipFill>
          <a:blip r:embed="rId9"/>
          <a:stretch>
            <a:fillRect/>
          </a:stretch>
        </p:blipFill>
        <p:spPr>
          <a:xfrm>
            <a:off x="2398759" y="247650"/>
            <a:ext cx="2095500" cy="3181350"/>
          </a:xfrm>
          <a:prstGeom prst="rect">
            <a:avLst/>
          </a:prstGeom>
        </p:spPr>
      </p:pic>
      <p:sp>
        <p:nvSpPr>
          <p:cNvPr id="13" name="TextBox 12"/>
          <p:cNvSpPr txBox="1"/>
          <p:nvPr/>
        </p:nvSpPr>
        <p:spPr>
          <a:xfrm>
            <a:off x="4649195" y="570893"/>
            <a:ext cx="1098378" cy="584776"/>
          </a:xfrm>
          <a:prstGeom prst="rect">
            <a:avLst/>
          </a:prstGeom>
          <a:noFill/>
        </p:spPr>
        <p:txBody>
          <a:bodyPr wrap="none" rtlCol="0">
            <a:spAutoFit/>
          </a:bodyPr>
          <a:lstStyle/>
          <a:p>
            <a:r>
              <a:rPr lang="en-US" sz="3200" dirty="0" smtClean="0"/>
              <a:t>Basic</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dirty="0" smtClean="0"/>
              <a:t>“When an individual enters the presence of others, they  commonly seek to acquire information about him or to bring into play information about him already possessed.  They will be interested in his general socioeconomic status, his conception of self, his attitude toward them, his competence, his trustworthiness, etc.  Although some of this information seems to be sought almost as an end in itself, there are usually quite practical reasons for acquiring it.  Information about the individual helps to define the situation, enabling others to know in advance how best to act in order to call forth a desired response from him.  (1)</a:t>
            </a:r>
            <a:endParaRPr lang="en-US" dirty="0"/>
          </a:p>
        </p:txBody>
      </p:sp>
      <p:sp>
        <p:nvSpPr>
          <p:cNvPr id="3" name="Title 2"/>
          <p:cNvSpPr>
            <a:spLocks noGrp="1"/>
          </p:cNvSpPr>
          <p:nvPr>
            <p:ph type="title"/>
          </p:nvPr>
        </p:nvSpPr>
        <p:spPr>
          <a:xfrm>
            <a:off x="457200" y="304800"/>
            <a:ext cx="8229600" cy="1219200"/>
          </a:xfrm>
        </p:spPr>
        <p:txBody>
          <a:bodyPr>
            <a:normAutofit fontScale="90000"/>
          </a:bodyPr>
          <a:lstStyle/>
          <a:p>
            <a:r>
              <a:rPr lang="en-US" dirty="0" smtClean="0"/>
              <a:t>Erving </a:t>
            </a:r>
            <a:r>
              <a:rPr lang="en-US" dirty="0" err="1" smtClean="0"/>
              <a:t>Goffman</a:t>
            </a:r>
            <a:r>
              <a:rPr lang="en-US" dirty="0" smtClean="0"/>
              <a:t>, </a:t>
            </a:r>
            <a:r>
              <a:rPr lang="en-US" i="1" dirty="0" smtClean="0"/>
              <a:t>Presentation of Self in Everyday Life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5049"/>
            <a:ext cx="8229600" cy="5200952"/>
          </a:xfrm>
        </p:spPr>
        <p:txBody>
          <a:bodyPr>
            <a:normAutofit fontScale="85000" lnSpcReduction="20000"/>
          </a:bodyPr>
          <a:lstStyle/>
          <a:p>
            <a:pPr>
              <a:buNone/>
            </a:pPr>
            <a:r>
              <a:rPr lang="en-US" dirty="0" smtClean="0"/>
              <a:t>In his 1908 classic work, </a:t>
            </a:r>
            <a:r>
              <a:rPr lang="en-US" i="1" dirty="0" smtClean="0"/>
              <a:t>Rites de Passage</a:t>
            </a:r>
            <a:r>
              <a:rPr lang="en-US" dirty="0" smtClean="0">
                <a:ln>
                  <a:solidFill>
                    <a:schemeClr val="accent5">
                      <a:lumMod val="50000"/>
                    </a:schemeClr>
                  </a:solidFill>
                </a:ln>
              </a:rPr>
              <a:t>, </a:t>
            </a:r>
            <a:r>
              <a:rPr lang="en-US" dirty="0" smtClean="0">
                <a:ln>
                  <a:solidFill>
                    <a:srgbClr val="35ACA2"/>
                  </a:solidFill>
                </a:ln>
              </a:rPr>
              <a:t>Arnold van </a:t>
            </a:r>
            <a:r>
              <a:rPr lang="en-US" dirty="0" err="1" smtClean="0">
                <a:ln>
                  <a:solidFill>
                    <a:srgbClr val="35ACA2"/>
                  </a:solidFill>
                </a:ln>
              </a:rPr>
              <a:t>Gennep</a:t>
            </a:r>
            <a:r>
              <a:rPr lang="en-US" dirty="0" smtClean="0">
                <a:ln>
                  <a:solidFill>
                    <a:srgbClr val="35ACA2"/>
                  </a:solidFill>
                </a:ln>
              </a:rPr>
              <a:t> </a:t>
            </a:r>
            <a:r>
              <a:rPr lang="en-US" dirty="0" smtClean="0"/>
              <a:t>defines </a:t>
            </a:r>
            <a:r>
              <a:rPr lang="en-US" dirty="0" err="1" smtClean="0"/>
              <a:t>liminality</a:t>
            </a:r>
            <a:r>
              <a:rPr lang="en-US" dirty="0" smtClean="0"/>
              <a:t> as the middle stage in initiation rituals.  The initiate has not arrived at his new status, nor is he situated in his old state; he is between. (e.g. neither civilian nor Marine)</a:t>
            </a:r>
          </a:p>
          <a:p>
            <a:pPr>
              <a:buNone/>
            </a:pPr>
            <a:r>
              <a:rPr lang="en-US" dirty="0" err="1" smtClean="0"/>
              <a:t>Liminality</a:t>
            </a:r>
            <a:r>
              <a:rPr lang="en-US" dirty="0" smtClean="0"/>
              <a:t> can be a state of confusion; what one thought one knew no longer pertains.</a:t>
            </a:r>
          </a:p>
          <a:p>
            <a:pPr>
              <a:buNone/>
            </a:pPr>
            <a:r>
              <a:rPr lang="en-US" dirty="0" smtClean="0"/>
              <a:t>In </a:t>
            </a:r>
            <a:r>
              <a:rPr lang="en-US" i="1" dirty="0" smtClean="0"/>
              <a:t>The Ritual Process </a:t>
            </a:r>
            <a:r>
              <a:rPr lang="en-US" dirty="0" smtClean="0"/>
              <a:t>(1969), </a:t>
            </a:r>
            <a:r>
              <a:rPr lang="en-US" dirty="0" smtClean="0">
                <a:ln>
                  <a:solidFill>
                    <a:schemeClr val="accent4"/>
                  </a:solidFill>
                </a:ln>
              </a:rPr>
              <a:t>Victor Turner </a:t>
            </a:r>
            <a:r>
              <a:rPr lang="en-US" dirty="0" smtClean="0"/>
              <a:t>further refines the concept:</a:t>
            </a:r>
          </a:p>
          <a:p>
            <a:pPr>
              <a:buNone/>
            </a:pPr>
            <a:r>
              <a:rPr lang="en-US" dirty="0" smtClean="0"/>
              <a:t>	The neophyte in </a:t>
            </a:r>
            <a:r>
              <a:rPr lang="en-US" dirty="0" err="1" smtClean="0"/>
              <a:t>liminality</a:t>
            </a:r>
            <a:r>
              <a:rPr lang="en-US" dirty="0" smtClean="0"/>
              <a:t> must be a tabula rasa, a blank slate, on which is inscribed the knowledge and wisdom of the group, in those respects that pertain to the new status.  The ordeals and humiliations…to which neophytes are submitted represent partly a destruction of the previous status and partly a tempering of their essence in order to prepare them to cope with their new responsibilities and restrain them in advance from abusing their new privileges.  They have to be shown that in themselves they are clay or dust, mere matter, whose form is impressed upon them by society. (103)</a:t>
            </a:r>
          </a:p>
          <a:p>
            <a:pPr>
              <a:buNone/>
            </a:pPr>
            <a:endParaRPr lang="en-US" dirty="0"/>
          </a:p>
        </p:txBody>
      </p:sp>
      <p:sp>
        <p:nvSpPr>
          <p:cNvPr id="3" name="Title 2"/>
          <p:cNvSpPr>
            <a:spLocks noGrp="1"/>
          </p:cNvSpPr>
          <p:nvPr>
            <p:ph type="title"/>
          </p:nvPr>
        </p:nvSpPr>
        <p:spPr>
          <a:xfrm>
            <a:off x="457200" y="152400"/>
            <a:ext cx="8229600" cy="742648"/>
          </a:xfrm>
        </p:spPr>
        <p:txBody>
          <a:bodyPr/>
          <a:lstStyle/>
          <a:p>
            <a:r>
              <a:rPr lang="en-US" dirty="0" err="1" smtClean="0"/>
              <a:t>Liminality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Training was designed at Parris Island to break the umbilical cord between military and civilian life, designed to break him down to his fundamental self, take away all that he possesses and get him started out in a way that you want him to be.  Issue him all new clothes, cut his hair, send his possessions home and tell him he doesn’t know a damn thing, that he’s the sorriest thing you’ve ever seen, but with my help you’re going to be worthwhile again.</a:t>
            </a:r>
            <a:endParaRPr lang="en-US" dirty="0"/>
          </a:p>
        </p:txBody>
      </p:sp>
      <p:sp>
        <p:nvSpPr>
          <p:cNvPr id="3" name="Title 2"/>
          <p:cNvSpPr>
            <a:spLocks noGrp="1"/>
          </p:cNvSpPr>
          <p:nvPr>
            <p:ph type="title"/>
          </p:nvPr>
        </p:nvSpPr>
        <p:spPr>
          <a:xfrm>
            <a:off x="457200" y="152399"/>
            <a:ext cx="8229600" cy="1190171"/>
          </a:xfrm>
        </p:spPr>
        <p:txBody>
          <a:bodyPr>
            <a:normAutofit/>
          </a:bodyPr>
          <a:lstStyle/>
          <a:p>
            <a:r>
              <a:rPr lang="en-US" sz="3200" dirty="0" smtClean="0"/>
              <a:t>Or according to a former commander of Parris Island:</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descr="air-force-basic-training.jpg"/>
          <p:cNvPicPr>
            <a:picLocks noGrp="1" noChangeAspect="1"/>
          </p:cNvPicPr>
          <p:nvPr>
            <p:ph idx="1"/>
          </p:nvPr>
        </p:nvPicPr>
        <p:blipFill>
          <a:blip r:embed="rId2"/>
          <a:srcRect l="2567" r="2374" b="6061"/>
          <a:stretch>
            <a:fillRect/>
          </a:stretch>
        </p:blipFill>
        <p:spPr>
          <a:xfrm>
            <a:off x="219364" y="152400"/>
            <a:ext cx="4525818" cy="3186545"/>
          </a:xfrm>
        </p:spPr>
      </p:pic>
      <p:pic>
        <p:nvPicPr>
          <p:cNvPr id="7" name="Picture 6" descr="army1.jpg"/>
          <p:cNvPicPr>
            <a:picLocks noChangeAspect="1"/>
          </p:cNvPicPr>
          <p:nvPr/>
        </p:nvPicPr>
        <p:blipFill>
          <a:blip r:embed="rId3"/>
          <a:srcRect l="17532" t="4545" b="6388"/>
          <a:stretch>
            <a:fillRect/>
          </a:stretch>
        </p:blipFill>
        <p:spPr>
          <a:xfrm>
            <a:off x="219364" y="3671455"/>
            <a:ext cx="4398818" cy="3186545"/>
          </a:xfrm>
          <a:prstGeom prst="rect">
            <a:avLst/>
          </a:prstGeom>
        </p:spPr>
      </p:pic>
      <p:pic>
        <p:nvPicPr>
          <p:cNvPr id="8" name="Picture 7" descr="1.png"/>
          <p:cNvPicPr>
            <a:picLocks noChangeAspect="1"/>
          </p:cNvPicPr>
          <p:nvPr/>
        </p:nvPicPr>
        <p:blipFill>
          <a:blip r:embed="rId4"/>
          <a:stretch>
            <a:fillRect/>
          </a:stretch>
        </p:blipFill>
        <p:spPr>
          <a:xfrm>
            <a:off x="5699568" y="152400"/>
            <a:ext cx="2316866" cy="2644581"/>
          </a:xfrm>
          <a:prstGeom prst="rect">
            <a:avLst/>
          </a:prstGeom>
        </p:spPr>
      </p:pic>
      <p:pic>
        <p:nvPicPr>
          <p:cNvPr id="9" name="Picture 8" descr="good-drill-sergeant.jpg"/>
          <p:cNvPicPr>
            <a:picLocks noChangeAspect="1"/>
          </p:cNvPicPr>
          <p:nvPr/>
        </p:nvPicPr>
        <p:blipFill>
          <a:blip r:embed="rId5"/>
          <a:stretch>
            <a:fillRect/>
          </a:stretch>
        </p:blipFill>
        <p:spPr>
          <a:xfrm>
            <a:off x="4421908" y="2955635"/>
            <a:ext cx="4722091" cy="33712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FBMT_Questions_Intro.jpg"/>
          <p:cNvPicPr>
            <a:picLocks noGrp="1" noChangeAspect="1"/>
          </p:cNvPicPr>
          <p:nvPr>
            <p:ph idx="1"/>
          </p:nvPr>
        </p:nvPicPr>
        <p:blipFill>
          <a:blip r:embed="rId2"/>
          <a:srcRect l="-5304" r="-5304"/>
          <a:stretch>
            <a:fillRect/>
          </a:stretch>
        </p:blipFill>
        <p:spPr/>
      </p:pic>
      <p:sp>
        <p:nvSpPr>
          <p:cNvPr id="3" name="Title 2"/>
          <p:cNvSpPr>
            <a:spLocks noGrp="1"/>
          </p:cNvSpPr>
          <p:nvPr>
            <p:ph type="title"/>
          </p:nvPr>
        </p:nvSpPr>
        <p:spPr>
          <a:xfrm>
            <a:off x="457200" y="152400"/>
            <a:ext cx="8229600" cy="759691"/>
          </a:xfrm>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22355"/>
            <a:ext cx="8229600" cy="5373645"/>
          </a:xfrm>
        </p:spPr>
        <p:txBody>
          <a:bodyPr/>
          <a:lstStyle/>
          <a:p>
            <a:pPr>
              <a:buNone/>
            </a:pPr>
            <a:r>
              <a:rPr lang="en-US" dirty="0" smtClean="0"/>
              <a:t>“The reason we do this [simulate confusion] the way we do is to create uncertainty….From the recruit’s perspective, it appears to be chaos.  War is chaos.  And then they see this drill instructor—this magnificent creature who brings order to chaos.  They learn that if they follow orders, their life will be calmer…The recruits aren’t the enemy—don’t get me wrong.  The enemy is their values—their un-</a:t>
            </a:r>
            <a:r>
              <a:rPr lang="en-US" dirty="0" err="1" smtClean="0"/>
              <a:t>Marinelike</a:t>
            </a:r>
            <a:r>
              <a:rPr lang="en-US" dirty="0" smtClean="0"/>
              <a:t> values.</a:t>
            </a:r>
            <a:r>
              <a:rPr lang="en-US" sz="1800" dirty="0" smtClean="0"/>
              <a:t>”   (57)</a:t>
            </a:r>
          </a:p>
          <a:p>
            <a:pPr>
              <a:buNone/>
            </a:pPr>
            <a:endParaRPr lang="en-US" sz="1800" dirty="0"/>
          </a:p>
        </p:txBody>
      </p:sp>
      <p:sp>
        <p:nvSpPr>
          <p:cNvPr id="3" name="Title 2"/>
          <p:cNvSpPr>
            <a:spLocks noGrp="1"/>
          </p:cNvSpPr>
          <p:nvPr>
            <p:ph type="title"/>
          </p:nvPr>
        </p:nvSpPr>
        <p:spPr>
          <a:xfrm>
            <a:off x="457200" y="152400"/>
            <a:ext cx="8229600" cy="430144"/>
          </a:xfrm>
        </p:spPr>
        <p:txBody>
          <a:bodyPr>
            <a:normAutofit/>
          </a:bodyPr>
          <a:lstStyle/>
          <a:p>
            <a:r>
              <a:rPr lang="en-US" sz="2000" dirty="0" smtClean="0"/>
              <a:t>From Thomas Ricks’ </a:t>
            </a:r>
            <a:r>
              <a:rPr lang="en-US" sz="2000" i="1" dirty="0" smtClean="0"/>
              <a:t>The Making of the Corps. NY: Simon &amp; Schuster 2007</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dirty="0" smtClean="0"/>
              <a:t>“Far from promotion self-reliance, this aspect of basic combat training means giving up responsibility for one’s own well-being and for the consequences of one’s own actions.  It means becoming dependent upon a higher power—becoming a boy again.  The recruit has become a tool, a blind instrument to enforce another’s aims and purposes.” (605)”</a:t>
            </a:r>
          </a:p>
          <a:p>
            <a:pPr>
              <a:buNone/>
            </a:pPr>
            <a:r>
              <a:rPr lang="en-US" dirty="0" smtClean="0"/>
              <a:t>“Recruits embrace their punisher and are renewed with a sense that they are part of something larger, the Corps, a union of not only all Marines but all former and future ones.  Their true lineage is not a family line but a professional one, they enjoy fraternity with Chesty Puller.”</a:t>
            </a:r>
          </a:p>
          <a:p>
            <a:pPr>
              <a:buNone/>
            </a:pPr>
            <a:endParaRPr lang="en-US" dirty="0"/>
          </a:p>
        </p:txBody>
      </p:sp>
      <p:sp>
        <p:nvSpPr>
          <p:cNvPr id="3" name="Title 2"/>
          <p:cNvSpPr>
            <a:spLocks noGrp="1"/>
          </p:cNvSpPr>
          <p:nvPr>
            <p:ph type="title"/>
          </p:nvPr>
        </p:nvSpPr>
        <p:spPr>
          <a:xfrm>
            <a:off x="457200" y="152400"/>
            <a:ext cx="8229600" cy="791321"/>
          </a:xfrm>
        </p:spPr>
        <p:txBody>
          <a:bodyPr>
            <a:normAutofit/>
          </a:bodyPr>
          <a:lstStyle/>
          <a:p>
            <a:r>
              <a:rPr lang="en-US" sz="2000" dirty="0" smtClean="0"/>
              <a:t>From </a:t>
            </a:r>
            <a:r>
              <a:rPr lang="en-US" sz="2000" dirty="0" err="1" smtClean="0"/>
              <a:t>Chaim</a:t>
            </a:r>
            <a:r>
              <a:rPr lang="en-US" sz="2000" dirty="0" smtClean="0"/>
              <a:t> </a:t>
            </a:r>
            <a:r>
              <a:rPr lang="en-US" sz="2000" dirty="0" err="1" smtClean="0"/>
              <a:t>Shatan’s</a:t>
            </a:r>
            <a:r>
              <a:rPr lang="en-US" sz="2000" dirty="0" smtClean="0"/>
              <a:t> “Bogus Manhood, Bogus Honor” </a:t>
            </a:r>
            <a:r>
              <a:rPr lang="en-US" sz="2000" i="1" dirty="0" smtClean="0"/>
              <a:t>Psychoanalytic Review</a:t>
            </a:r>
            <a:r>
              <a:rPr lang="en-US" sz="2000" dirty="0" smtClean="0"/>
              <a:t>  64.</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12100</TotalTime>
  <Words>1355</Words>
  <Application>Microsoft Macintosh PowerPoint</Application>
  <PresentationFormat>On-screen Show (4:3)</PresentationFormat>
  <Paragraphs>88</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Paper</vt:lpstr>
      <vt:lpstr>Military Culture</vt:lpstr>
      <vt:lpstr> </vt:lpstr>
      <vt:lpstr>Erving Goffman, Presentation of Self in Everyday Life</vt:lpstr>
      <vt:lpstr>Liminality</vt:lpstr>
      <vt:lpstr>Or according to a former commander of Parris Island:</vt:lpstr>
      <vt:lpstr>Slide 6</vt:lpstr>
      <vt:lpstr>Slide 7</vt:lpstr>
      <vt:lpstr>From Thomas Ricks’ The Making of the Corps. NY: Simon &amp; Schuster 2007</vt:lpstr>
      <vt:lpstr>From Chaim Shatan’s “Bogus Manhood, Bogus Honor” Psychoanalytic Review  64.</vt:lpstr>
      <vt:lpstr>Deindividuation</vt:lpstr>
      <vt:lpstr>Experiments by Psychologist Stanley Milgrim in the 1960’s</vt:lpstr>
      <vt:lpstr>From Robert Lifton’s Home From the War. NY: Basic Books, 1973.</vt:lpstr>
      <vt:lpstr>Review</vt:lpstr>
      <vt:lpstr>Vietnam War Facts</vt:lpstr>
      <vt:lpstr>American involvement</vt:lpstr>
      <vt:lpstr>“domino theory”</vt:lpstr>
      <vt:lpstr>Tet Offensive, 1968</vt:lpstr>
      <vt:lpstr>When it was all over….</vt:lpstr>
    </vt:vector>
  </TitlesOfParts>
  <Company>UC Irvine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Thill</dc:creator>
  <cp:lastModifiedBy>Brian Thill</cp:lastModifiedBy>
  <cp:revision>31</cp:revision>
  <dcterms:created xsi:type="dcterms:W3CDTF">2014-04-02T08:16:53Z</dcterms:created>
  <dcterms:modified xsi:type="dcterms:W3CDTF">2014-04-02T08:20:50Z</dcterms:modified>
</cp:coreProperties>
</file>